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97"/>
  </p:notesMasterIdLst>
  <p:handoutMasterIdLst>
    <p:handoutMasterId r:id="rId98"/>
  </p:handoutMasterIdLst>
  <p:sldIdLst>
    <p:sldId id="727" r:id="rId70"/>
    <p:sldId id="763" r:id="rId71"/>
    <p:sldId id="740" r:id="rId72"/>
    <p:sldId id="742" r:id="rId73"/>
    <p:sldId id="744" r:id="rId74"/>
    <p:sldId id="743" r:id="rId75"/>
    <p:sldId id="747" r:id="rId76"/>
    <p:sldId id="748" r:id="rId77"/>
    <p:sldId id="749" r:id="rId78"/>
    <p:sldId id="751" r:id="rId79"/>
    <p:sldId id="759" r:id="rId80"/>
    <p:sldId id="753" r:id="rId81"/>
    <p:sldId id="745" r:id="rId82"/>
    <p:sldId id="704" r:id="rId83"/>
    <p:sldId id="762" r:id="rId84"/>
    <p:sldId id="761" r:id="rId85"/>
    <p:sldId id="750" r:id="rId86"/>
    <p:sldId id="756" r:id="rId87"/>
    <p:sldId id="755" r:id="rId88"/>
    <p:sldId id="760" r:id="rId89"/>
    <p:sldId id="758" r:id="rId90"/>
    <p:sldId id="757" r:id="rId91"/>
    <p:sldId id="752" r:id="rId92"/>
    <p:sldId id="754" r:id="rId93"/>
    <p:sldId id="746" r:id="rId94"/>
    <p:sldId id="739" r:id="rId95"/>
    <p:sldId id="728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B4AA3D15-D40E-F045-BF5E-0FA76BA4CC6D}">
          <p14:sldIdLst>
            <p14:sldId id="727"/>
            <p14:sldId id="763"/>
          </p14:sldIdLst>
        </p14:section>
        <p14:section name="YOUR PRESENATATION" id="{88A75BE7-9891-0649-8603-A4248CBF5D51}">
          <p14:sldIdLst>
            <p14:sldId id="740"/>
            <p14:sldId id="742"/>
            <p14:sldId id="744"/>
            <p14:sldId id="743"/>
            <p14:sldId id="747"/>
            <p14:sldId id="748"/>
            <p14:sldId id="749"/>
            <p14:sldId id="751"/>
            <p14:sldId id="759"/>
            <p14:sldId id="753"/>
            <p14:sldId id="745"/>
            <p14:sldId id="704"/>
            <p14:sldId id="762"/>
            <p14:sldId id="761"/>
            <p14:sldId id="750"/>
            <p14:sldId id="756"/>
            <p14:sldId id="755"/>
            <p14:sldId id="760"/>
            <p14:sldId id="758"/>
            <p14:sldId id="757"/>
            <p14:sldId id="752"/>
            <p14:sldId id="754"/>
            <p14:sldId id="746"/>
          </p14:sldIdLst>
        </p14:section>
        <p14:section name="Walk-Out" id="{E1C5B446-A4D8-DA45-AB19-A4578A7B68EC}">
          <p14:sldIdLst>
            <p14:sldId id="739"/>
            <p14:sldId id="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D92"/>
    <a:srgbClr val="2BCAC7"/>
    <a:srgbClr val="338CAA"/>
    <a:srgbClr val="444464"/>
    <a:srgbClr val="6E596E"/>
    <a:srgbClr val="4F536E"/>
    <a:srgbClr val="3B395C"/>
    <a:srgbClr val="3B3559"/>
    <a:srgbClr val="334969"/>
    <a:srgbClr val="193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92" y="10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slide" Target="slides/slide7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97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slide" Target="slides/slide18.xml"/><Relationship Id="rId102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100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slide" Target="slides/slide24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6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0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17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0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29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3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8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08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99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65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1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46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00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0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57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44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0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74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24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15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5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1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7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99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80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3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Demo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3/4/2022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3/4/2022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Section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3/4/2022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https://developers.arcgis.com/web-map-specification/objects/webmap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sri/arcgis-python-api/tree/conference_talks" TargetMode="External"/><Relationship Id="rId4" Type="http://schemas.openxmlformats.org/officeDocument/2006/relationships/hyperlink" Target="https://proceedings.esri.com/library/userconf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evelopers.arcgis.com/python/api-reference/arcgis.gis.toc.html#item" TargetMode="External"/><Relationship Id="rId5" Type="http://schemas.openxmlformats.org/officeDocument/2006/relationships/hyperlink" Target="https://developers.arcgis.com/rest/users-groups-and-items/items-and-item-types.htm" TargetMode="External"/><Relationship Id="rId4" Type="http://schemas.openxmlformats.org/officeDocument/2006/relationships/hyperlink" Target="https://developers.arcgis.com/documentation/mapping-apis-and-services/content-management/items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29"/>
            <a:stretch/>
          </p:blipFill>
          <p:spPr>
            <a:xfrm>
              <a:off x="2673530" y="0"/>
              <a:ext cx="951846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 vert="horz" lIns="0" tIns="0" rIns="0" bIns="0" rtlCol="0" anchor="t">
            <a:noAutofit/>
          </a:bodyPr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>
                <a:solidFill>
                  <a:srgbClr val="00EC86"/>
                </a:solidFill>
                <a:latin typeface="Arial"/>
                <a:ea typeface="ＭＳ Ｐゴシック"/>
              </a:rPr>
              <a:t>Nanae Aubry</a:t>
            </a:r>
          </a:p>
          <a:p>
            <a:pPr algn="l">
              <a:spcBef>
                <a:spcPts val="0"/>
              </a:spcBef>
              <a:spcAft>
                <a:spcPts val="0"/>
              </a:spcAft>
              <a:tabLst>
                <a:tab pos="276225" algn="l"/>
              </a:tabLst>
              <a:defRPr/>
            </a:pPr>
            <a:r>
              <a:rPr lang="en-US" sz="1800">
                <a:solidFill>
                  <a:srgbClr val="00EC86"/>
                </a:solidFill>
                <a:latin typeface="Arial"/>
                <a:ea typeface="ＭＳ Ｐゴシック"/>
              </a:rPr>
              <a:t>John Yaist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3" y="1886872"/>
            <a:ext cx="7224690" cy="1241125"/>
          </a:xfrm>
        </p:spPr>
        <p:txBody>
          <a:bodyPr/>
          <a:lstStyle/>
          <a:p>
            <a:pPr algn="l"/>
            <a:r>
              <a:rPr lang="en-US" sz="3800">
                <a:solidFill>
                  <a:prstClr val="white"/>
                </a:solidFill>
                <a:latin typeface="Arial"/>
                <a:ea typeface="ＭＳ Ｐゴシック"/>
              </a:rPr>
              <a:t>Managing Web Maps and Layers Using ArcGIS API for Python</a:t>
            </a:r>
            <a:endParaRPr lang="en-US" sz="3800"/>
          </a:p>
        </p:txBody>
      </p:sp>
    </p:spTree>
    <p:extLst>
      <p:ext uri="{BB962C8B-B14F-4D97-AF65-F5344CB8AC3E}">
        <p14:creationId xmlns:p14="http://schemas.microsoft.com/office/powerpoint/2010/main" val="25983117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 hidden="1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297994" y="3529039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Nanae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Aubry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2" y="2220979"/>
            <a:ext cx="4527741" cy="1107996"/>
          </a:xfrm>
        </p:spPr>
        <p:txBody>
          <a:bodyPr/>
          <a:lstStyle/>
          <a:p>
            <a:r>
              <a:rPr lang="en-US" sz="3600"/>
              <a:t>Demo:</a:t>
            </a:r>
            <a:br>
              <a:rPr lang="en-US" sz="3600"/>
            </a:br>
            <a:r>
              <a:rPr lang="en-US" sz="3600"/>
              <a:t>Author a Web Map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2F12E17-0E0B-4BE6-BA38-78C35D124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188" y="0"/>
            <a:ext cx="6722806" cy="66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6472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What’s in it?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Web Map Content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7242934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1352" y="1645920"/>
            <a:ext cx="10369296" cy="4073732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sz="2400">
                <a:latin typeface="Arial (Body)"/>
                <a:cs typeface="Arial" panose="020B0604020202020204" pitchFamily="34" charset="0"/>
              </a:rPr>
              <a:t>Layers</a:t>
            </a:r>
            <a:r>
              <a:rPr lang="en-US" sz="2600">
                <a:latin typeface="Arial (Body)"/>
                <a:cs typeface="Arial" panose="020B0604020202020204" pitchFamily="34" charset="0"/>
              </a:rPr>
              <a:t> –</a:t>
            </a:r>
          </a:p>
          <a:p>
            <a:pPr lvl="1">
              <a:buClr>
                <a:srgbClr val="00EC86"/>
              </a:buClr>
            </a:pPr>
            <a:r>
              <a:rPr lang="en-US" sz="2000" err="1">
                <a:latin typeface="Arial (Body)"/>
                <a:cs typeface="Arial" panose="020B0604020202020204" pitchFamily="34" charset="0"/>
              </a:rPr>
              <a:t>Basemap</a:t>
            </a:r>
            <a:r>
              <a:rPr lang="en-US" sz="2400">
                <a:latin typeface="Arial (Body)"/>
                <a:cs typeface="Arial" panose="020B0604020202020204" pitchFamily="34" charset="0"/>
              </a:rPr>
              <a:t> </a:t>
            </a:r>
          </a:p>
          <a:p>
            <a:pPr lvl="1">
              <a:buClr>
                <a:srgbClr val="00EC86"/>
              </a:buClr>
            </a:pPr>
            <a:r>
              <a:rPr lang="en-US" sz="2000">
                <a:latin typeface="Arial (Body)"/>
                <a:cs typeface="Arial" panose="020B0604020202020204" pitchFamily="34" charset="0"/>
              </a:rPr>
              <a:t>Operational Layers</a:t>
            </a:r>
          </a:p>
          <a:p>
            <a:pPr lvl="2">
              <a:buClr>
                <a:srgbClr val="00EC86"/>
              </a:buClr>
            </a:pPr>
            <a:r>
              <a:rPr lang="en-US" sz="2000">
                <a:latin typeface="Arial (Body)"/>
                <a:cs typeface="Arial" panose="020B0604020202020204" pitchFamily="34" charset="0"/>
              </a:rPr>
              <a:t>hosted and shared throughout ArcGIS Online</a:t>
            </a:r>
          </a:p>
          <a:p>
            <a:pPr lvl="2">
              <a:buClr>
                <a:srgbClr val="00EC86"/>
              </a:buClr>
            </a:pPr>
            <a:r>
              <a:rPr lang="en-US" sz="2000">
                <a:latin typeface="Arial (Body)"/>
                <a:cs typeface="Arial" panose="020B0604020202020204" pitchFamily="34" charset="0"/>
              </a:rPr>
              <a:t>referenced externally</a:t>
            </a:r>
          </a:p>
          <a:p>
            <a:pPr lvl="2">
              <a:buClr>
                <a:srgbClr val="00EC86"/>
              </a:buClr>
            </a:pPr>
            <a:r>
              <a:rPr lang="en-US" sz="2000">
                <a:latin typeface="Arial (Body)"/>
                <a:cs typeface="Arial" panose="020B0604020202020204" pitchFamily="34" charset="0"/>
              </a:rPr>
              <a:t>added directly to the map</a:t>
            </a:r>
            <a:endParaRPr lang="en-US" sz="2000" b="0" i="0">
              <a:effectLst/>
              <a:latin typeface="Arial (Body)"/>
              <a:cs typeface="Arial" panose="020B0604020202020204" pitchFamily="34" charset="0"/>
            </a:endParaRPr>
          </a:p>
          <a:p>
            <a:pPr>
              <a:buClr>
                <a:srgbClr val="00EC86"/>
              </a:buClr>
            </a:pPr>
            <a:r>
              <a:rPr lang="en-US" sz="2600" b="0" i="0">
                <a:effectLst/>
                <a:latin typeface="Arial (Body)"/>
                <a:cs typeface="Arial" panose="020B0604020202020204" pitchFamily="34" charset="0"/>
              </a:rPr>
              <a:t>Extent</a:t>
            </a:r>
          </a:p>
          <a:p>
            <a:pPr>
              <a:buClr>
                <a:srgbClr val="00EC86"/>
              </a:buClr>
            </a:pPr>
            <a:r>
              <a:rPr lang="en-US" sz="2400" b="0" i="0">
                <a:effectLst/>
                <a:latin typeface="Arial (Body)"/>
                <a:cs typeface="Arial" panose="020B0604020202020204" pitchFamily="34" charset="0"/>
              </a:rPr>
              <a:t>Navigation tools to pan and zoom</a:t>
            </a:r>
          </a:p>
          <a:p>
            <a:pPr>
              <a:buClr>
                <a:srgbClr val="00EC86"/>
              </a:buClr>
            </a:pPr>
            <a:r>
              <a:rPr lang="en-US" sz="2400">
                <a:latin typeface="Arial (Body)"/>
                <a:cs typeface="Arial" panose="020B0604020202020204" pitchFamily="34" charset="0"/>
              </a:rPr>
              <a:t>Symbols and Styling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982640"/>
            <a:ext cx="10369296" cy="369332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2400" b="0">
                <a:solidFill>
                  <a:srgbClr val="00EC86"/>
                </a:solidFill>
              </a:rPr>
              <a:t>What’s in it?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8640"/>
            <a:ext cx="10369296" cy="492443"/>
          </a:xfrm>
        </p:spPr>
        <p:txBody>
          <a:bodyPr/>
          <a:lstStyle/>
          <a:p>
            <a:r>
              <a:rPr lang="en-US" sz="3200" b="0"/>
              <a:t>WebMap Content</a:t>
            </a:r>
          </a:p>
        </p:txBody>
      </p:sp>
    </p:spTree>
    <p:extLst>
      <p:ext uri="{BB962C8B-B14F-4D97-AF65-F5344CB8AC3E}">
        <p14:creationId xmlns:p14="http://schemas.microsoft.com/office/powerpoint/2010/main" val="399278939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1463040"/>
            <a:ext cx="10369296" cy="3427413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sz="2800" b="0" dirty="0"/>
              <a:t>JSON object defining</a:t>
            </a:r>
            <a:r>
              <a:rPr lang="en-US" b="0" dirty="0"/>
              <a:t>: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Configuration settings</a:t>
            </a:r>
          </a:p>
          <a:p>
            <a:pPr lvl="1">
              <a:buClr>
                <a:srgbClr val="00EC86"/>
              </a:buClr>
            </a:pPr>
            <a:r>
              <a:rPr lang="en-US" b="0" dirty="0"/>
              <a:t>Content</a:t>
            </a:r>
          </a:p>
          <a:p>
            <a:pPr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r>
              <a:rPr lang="en-US" sz="2800" b="0" dirty="0"/>
              <a:t>Adhere to this so your application can: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	Create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	Edit</a:t>
            </a:r>
          </a:p>
          <a:p>
            <a:pPr lvl="1">
              <a:buClr>
                <a:srgbClr val="00EC86"/>
              </a:buClr>
            </a:pPr>
            <a:r>
              <a:rPr lang="en-US" b="0" dirty="0"/>
              <a:t>	Render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" y="822960"/>
            <a:ext cx="10369296" cy="276999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The Blueprint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369296" cy="430887"/>
          </a:xfrm>
        </p:spPr>
        <p:txBody>
          <a:bodyPr/>
          <a:lstStyle/>
          <a:p>
            <a:r>
              <a:rPr lang="en-US" sz="2800" b="0"/>
              <a:t>The WebMap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42486727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304" y="299962"/>
            <a:ext cx="10369296" cy="738664"/>
          </a:xfrm>
        </p:spPr>
        <p:txBody>
          <a:bodyPr/>
          <a:lstStyle/>
          <a:p>
            <a:pPr algn="ctr">
              <a:tabLst>
                <a:tab pos="276225" algn="l"/>
              </a:tabLst>
            </a:pPr>
            <a:r>
              <a:rPr lang="en-US" sz="2400" b="0">
                <a:solidFill>
                  <a:srgbClr val="00EC86"/>
                </a:solidFill>
              </a:rPr>
              <a:t>Documentation:</a:t>
            </a:r>
          </a:p>
          <a:p>
            <a:pPr algn="ctr">
              <a:tabLst>
                <a:tab pos="276225" algn="l"/>
              </a:tabLst>
            </a:pPr>
            <a:r>
              <a:rPr lang="en-US" sz="2400" b="0">
                <a:solidFill>
                  <a:srgbClr val="00EC86"/>
                </a:solidFill>
                <a:hlinkClick r:id="rId4"/>
              </a:rPr>
              <a:t>The Webmap Object </a:t>
            </a:r>
            <a:endParaRPr lang="en-US" sz="2400" b="0">
              <a:solidFill>
                <a:srgbClr val="00EC86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C553C2-D632-4F25-88DB-90D9E3A5BC5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5"/>
          <a:stretch>
            <a:fillRect/>
          </a:stretch>
        </p:blipFill>
        <p:spPr>
          <a:xfrm>
            <a:off x="3770390" y="1210362"/>
            <a:ext cx="4984505" cy="4762399"/>
          </a:xfrm>
        </p:spPr>
      </p:pic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DB239EBE-B24D-4C92-A791-4CFEE6BA9A26}"/>
              </a:ext>
            </a:extLst>
          </p:cNvPr>
          <p:cNvSpPr txBox="1">
            <a:spLocks/>
          </p:cNvSpPr>
          <p:nvPr/>
        </p:nvSpPr>
        <p:spPr>
          <a:xfrm>
            <a:off x="908304" y="6188706"/>
            <a:ext cx="10369296" cy="369332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tabLst/>
              <a:defRPr sz="1800" b="0" kern="1200">
                <a:solidFill>
                  <a:srgbClr val="C3E3F7"/>
                </a:solidFill>
                <a:latin typeface="+mn-lt"/>
                <a:ea typeface="+mn-ea"/>
                <a:cs typeface="Arial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tabLst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tabLst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tabLst>
                <a:tab pos="276225" algn="l"/>
              </a:tabLst>
            </a:pPr>
            <a:r>
              <a:rPr lang="en-US" sz="2400">
                <a:solidFill>
                  <a:srgbClr val="00EC86"/>
                </a:solidFill>
              </a:rPr>
              <a:t>https://developers.arcgis.com/web-map-specification/</a:t>
            </a:r>
          </a:p>
        </p:txBody>
      </p:sp>
    </p:spTree>
    <p:extLst>
      <p:ext uri="{BB962C8B-B14F-4D97-AF65-F5344CB8AC3E}">
        <p14:creationId xmlns:p14="http://schemas.microsoft.com/office/powerpoint/2010/main" val="20863347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 hidden="1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355" y="2339501"/>
            <a:ext cx="11269140" cy="1969770"/>
          </a:xfrm>
        </p:spPr>
        <p:txBody>
          <a:bodyPr/>
          <a:lstStyle/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tabLst>
                <a:tab pos="276225" algn="l"/>
              </a:tabLst>
              <a:defRPr/>
            </a:pPr>
            <a:endParaRPr lang="en-US" sz="3200" dirty="0">
              <a:solidFill>
                <a:srgbClr val="00EC86"/>
              </a:solidFill>
            </a:endParaRPr>
          </a:p>
          <a:p>
            <a:pPr marL="457200" indent="-457200">
              <a:buSzTx/>
              <a:buChar char="•"/>
              <a:tabLst>
                <a:tab pos="276225" algn="l"/>
              </a:tabLst>
              <a:defRPr/>
            </a:pPr>
            <a:endParaRPr lang="en-US" sz="32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>
              <a:buClr>
                <a:srgbClr val="5ED9FF"/>
              </a:buClr>
              <a:buSzTx/>
              <a:tabLst>
                <a:tab pos="276225" algn="l"/>
              </a:tabLst>
              <a:defRPr/>
            </a:pPr>
            <a:r>
              <a:rPr lang="en-US" sz="3200" dirty="0">
                <a:solidFill>
                  <a:srgbClr val="00EC86"/>
                </a:solidFill>
                <a:latin typeface="Arial"/>
                <a:ea typeface="ＭＳ Ｐゴシック"/>
              </a:rPr>
              <a:t>JSON object implementation maps to a Python dictionary</a:t>
            </a:r>
            <a:endParaRPr lang="en-US" sz="3200" dirty="0">
              <a:solidFill>
                <a:srgbClr val="00EC86"/>
              </a:solidFill>
            </a:endParaRPr>
          </a:p>
          <a:p>
            <a:pPr>
              <a:buSzTx/>
              <a:tabLst>
                <a:tab pos="276225" algn="l"/>
              </a:tabLst>
              <a:defRPr/>
            </a:pPr>
            <a:endParaRPr lang="en-US" sz="3200" dirty="0">
              <a:solidFill>
                <a:srgbClr val="00EC86"/>
              </a:solidFill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69" y="1202374"/>
            <a:ext cx="9961297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3600" dirty="0"/>
              <a:t>The WebMap Specification in API for Python</a:t>
            </a:r>
          </a:p>
        </p:txBody>
      </p:sp>
    </p:spTree>
    <p:extLst>
      <p:ext uri="{BB962C8B-B14F-4D97-AF65-F5344CB8AC3E}">
        <p14:creationId xmlns:p14="http://schemas.microsoft.com/office/powerpoint/2010/main" val="76808441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09743" y="1432814"/>
            <a:ext cx="4527741" cy="553998"/>
          </a:xfrm>
        </p:spPr>
        <p:txBody>
          <a:bodyPr/>
          <a:lstStyle/>
          <a:p>
            <a:r>
              <a:rPr lang="en-US" sz="3600" dirty="0"/>
              <a:t>Access Web Maps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30C3454-6283-44E2-AF8F-337B34BDF6C2}"/>
              </a:ext>
            </a:extLst>
          </p:cNvPr>
          <p:cNvSpPr txBox="1">
            <a:spLocks/>
          </p:cNvSpPr>
          <p:nvPr/>
        </p:nvSpPr>
        <p:spPr>
          <a:xfrm>
            <a:off x="7085522" y="2690336"/>
            <a:ext cx="4527741" cy="15696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lang="en-US" sz="3600" dirty="0"/>
              <a:t>2 API Classes:</a:t>
            </a:r>
          </a:p>
          <a:p>
            <a:pPr lvl="1"/>
            <a:r>
              <a:rPr lang="en-US" sz="3200" i="1" dirty="0"/>
              <a:t>Item</a:t>
            </a:r>
          </a:p>
          <a:p>
            <a:pPr lvl="1"/>
            <a:r>
              <a:rPr lang="en-US" sz="3200" i="1" dirty="0"/>
              <a:t>WebMap</a:t>
            </a:r>
          </a:p>
          <a:p>
            <a:pPr lvl="1"/>
            <a:r>
              <a:rPr lang="en-US" sz="200" dirty="0"/>
              <a:t>WebMap</a:t>
            </a:r>
          </a:p>
        </p:txBody>
      </p:sp>
    </p:spTree>
    <p:extLst>
      <p:ext uri="{BB962C8B-B14F-4D97-AF65-F5344CB8AC3E}">
        <p14:creationId xmlns:p14="http://schemas.microsoft.com/office/powerpoint/2010/main" val="122739965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8720" y="4638871"/>
            <a:ext cx="10369296" cy="1477328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3200" b="0">
                <a:solidFill>
                  <a:srgbClr val="00EC86"/>
                </a:solidFill>
              </a:rPr>
              <a:t>List of items is returned from content searches:</a:t>
            </a:r>
          </a:p>
          <a:p>
            <a:pPr>
              <a:tabLst>
                <a:tab pos="276225" algn="l"/>
              </a:tabLst>
            </a:pPr>
            <a:endParaRPr lang="en-US" sz="3200">
              <a:solidFill>
                <a:srgbClr val="00EC86"/>
              </a:solidFill>
            </a:endParaRPr>
          </a:p>
          <a:p>
            <a:pPr algn="ctr">
              <a:tabLst>
                <a:tab pos="276225" algn="l"/>
              </a:tabLst>
            </a:pPr>
            <a:r>
              <a:rPr lang="en-US" sz="3200" i="1" err="1">
                <a:solidFill>
                  <a:srgbClr val="00EC86"/>
                </a:solidFill>
              </a:rPr>
              <a:t>g</a:t>
            </a:r>
            <a:r>
              <a:rPr lang="en-US" sz="3200" b="0" i="1" err="1">
                <a:solidFill>
                  <a:srgbClr val="00EC86"/>
                </a:solidFill>
              </a:rPr>
              <a:t>is.content.search</a:t>
            </a:r>
            <a:r>
              <a:rPr lang="en-US" sz="3200" b="0" i="1">
                <a:solidFill>
                  <a:srgbClr val="00EC86"/>
                </a:solidFill>
              </a:rPr>
              <a:t>(“*”, </a:t>
            </a:r>
            <a:r>
              <a:rPr lang="en-US" sz="3200" b="0" i="1" err="1">
                <a:solidFill>
                  <a:srgbClr val="00EC86"/>
                </a:solidFill>
              </a:rPr>
              <a:t>item_type</a:t>
            </a:r>
            <a:r>
              <a:rPr lang="en-US" sz="3200" b="0" i="1">
                <a:solidFill>
                  <a:srgbClr val="00EC86"/>
                </a:solidFill>
              </a:rPr>
              <a:t>=“Web Map”)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0CA2F92D-4C14-4356-A499-0EC5FB6F46EA}"/>
              </a:ext>
            </a:extLst>
          </p:cNvPr>
          <p:cNvSpPr txBox="1">
            <a:spLocks/>
          </p:cNvSpPr>
          <p:nvPr/>
        </p:nvSpPr>
        <p:spPr>
          <a:xfrm>
            <a:off x="1188720" y="514838"/>
            <a:ext cx="9372600" cy="1107996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just"/>
            <a:r>
              <a:rPr lang="en-US" sz="3600"/>
              <a:t>Item                      </a:t>
            </a:r>
            <a:r>
              <a:rPr lang="en-US" sz="3600" i="1">
                <a:solidFill>
                  <a:srgbClr val="00EC86"/>
                </a:solidFill>
              </a:rPr>
              <a:t>arcgis.gis module</a:t>
            </a:r>
            <a:br>
              <a:rPr lang="en-US" sz="3600" i="1">
                <a:solidFill>
                  <a:srgbClr val="00EC86"/>
                </a:solidFill>
              </a:rPr>
            </a:br>
            <a:endParaRPr lang="en-US" sz="3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BAF2C-CCEC-42CC-BC5A-851F3B0DC1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8000"/>
                    </a14:imgEffect>
                    <a14:imgEffect>
                      <a14:colorTemperature colorTemp="5292"/>
                    </a14:imgEffect>
                    <a14:imgEffect>
                      <a14:brightnessContrast bright="-9000"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06" y="1372274"/>
            <a:ext cx="11789188" cy="29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0797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" name="Title 15">
            <a:extLst>
              <a:ext uri="{FF2B5EF4-FFF2-40B4-BE49-F238E27FC236}">
                <a16:creationId xmlns:a16="http://schemas.microsoft.com/office/drawing/2014/main" id="{1B1C98B8-3C0A-4EB2-93A5-D1CC4F3D74F0}"/>
              </a:ext>
            </a:extLst>
          </p:cNvPr>
          <p:cNvSpPr txBox="1">
            <a:spLocks/>
          </p:cNvSpPr>
          <p:nvPr/>
        </p:nvSpPr>
        <p:spPr>
          <a:xfrm>
            <a:off x="914400" y="457200"/>
            <a:ext cx="10369296" cy="98488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3200"/>
              <a:t>WebMap  </a:t>
            </a:r>
            <a:r>
              <a:rPr lang="en-US" sz="3200" i="1">
                <a:solidFill>
                  <a:srgbClr val="00EC86"/>
                </a:solidFill>
              </a:rPr>
              <a:t>arcgis.mapping module</a:t>
            </a:r>
            <a:br>
              <a:rPr lang="en-US" sz="3200" i="1">
                <a:solidFill>
                  <a:srgbClr val="00EC86"/>
                </a:solidFill>
              </a:rPr>
            </a:br>
            <a:endParaRPr lang="en-US" sz="320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9DB36CDE-D1AE-40EC-90A4-DC2DCF7FD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3000" y="5550408"/>
            <a:ext cx="10369296" cy="492443"/>
          </a:xfrm>
        </p:spPr>
        <p:txBody>
          <a:bodyPr/>
          <a:lstStyle/>
          <a:p>
            <a:pPr algn="ctr">
              <a:tabLst>
                <a:tab pos="276225" algn="l"/>
              </a:tabLst>
            </a:pPr>
            <a:r>
              <a:rPr lang="en-US" sz="3200">
                <a:solidFill>
                  <a:srgbClr val="00EC86"/>
                </a:solidFill>
              </a:rPr>
              <a:t>Initialize a </a:t>
            </a:r>
            <a:r>
              <a:rPr lang="en-US" sz="3200" b="1" i="1">
                <a:solidFill>
                  <a:srgbClr val="00EC86"/>
                </a:solidFill>
              </a:rPr>
              <a:t>WebMap</a:t>
            </a:r>
            <a:r>
              <a:rPr lang="en-US" sz="3200" i="1">
                <a:solidFill>
                  <a:srgbClr val="00EC86"/>
                </a:solidFill>
              </a:rPr>
              <a:t> object</a:t>
            </a:r>
            <a:r>
              <a:rPr lang="en-US" sz="3200">
                <a:solidFill>
                  <a:srgbClr val="00EC86"/>
                </a:solidFill>
              </a:rPr>
              <a:t> with an </a:t>
            </a:r>
            <a:r>
              <a:rPr lang="en-US" sz="3200" b="1" i="1">
                <a:solidFill>
                  <a:srgbClr val="00EC86"/>
                </a:solidFill>
              </a:rPr>
              <a:t>Item</a:t>
            </a:r>
          </a:p>
        </p:txBody>
      </p:sp>
      <p:sp>
        <p:nvSpPr>
          <p:cNvPr id="12" name="Manual Operation 50">
            <a:extLst>
              <a:ext uri="{FF2B5EF4-FFF2-40B4-BE49-F238E27FC236}">
                <a16:creationId xmlns:a16="http://schemas.microsoft.com/office/drawing/2014/main" id="{8AE9509D-F277-BD43-9228-305D47C8021C}"/>
              </a:ext>
            </a:extLst>
          </p:cNvPr>
          <p:cNvSpPr/>
          <p:nvPr/>
        </p:nvSpPr>
        <p:spPr bwMode="auto">
          <a:xfrm>
            <a:off x="2011680" y="6267554"/>
            <a:ext cx="4344888" cy="471574"/>
          </a:xfrm>
          <a:prstGeom prst="flowChartManualOperation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95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nb_draw_wm">
            <a:extLst>
              <a:ext uri="{FF2B5EF4-FFF2-40B4-BE49-F238E27FC236}">
                <a16:creationId xmlns:a16="http://schemas.microsoft.com/office/drawing/2014/main" id="{2D4D5D66-963B-475C-A540-95EFB8D12C69}"/>
              </a:ext>
            </a:extLst>
          </p:cNvPr>
          <p:cNvSpPr/>
          <p:nvPr/>
        </p:nvSpPr>
        <p:spPr bwMode="auto">
          <a:xfrm>
            <a:off x="1615440" y="1146412"/>
            <a:ext cx="9493838" cy="3717621"/>
          </a:xfrm>
          <a:prstGeom prst="snip2Diag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5" name="nb_initialize_wm">
            <a:extLst>
              <a:ext uri="{FF2B5EF4-FFF2-40B4-BE49-F238E27FC236}">
                <a16:creationId xmlns:a16="http://schemas.microsoft.com/office/drawing/2014/main" id="{890F560D-624A-4258-9CA8-68F2089BB85C}"/>
              </a:ext>
            </a:extLst>
          </p:cNvPr>
          <p:cNvSpPr/>
          <p:nvPr/>
        </p:nvSpPr>
        <p:spPr bwMode="auto">
          <a:xfrm>
            <a:off x="1615440" y="1993968"/>
            <a:ext cx="8961120" cy="2870065"/>
          </a:xfrm>
          <a:prstGeom prst="snip2DiagRect">
            <a:avLst/>
          </a:prstGeom>
          <a:blipFill>
            <a:blip r:embed="rId5"/>
            <a:stretch>
              <a:fillRect/>
            </a:stretch>
          </a:blipFill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4" name="nb_search">
            <a:extLst>
              <a:ext uri="{FF2B5EF4-FFF2-40B4-BE49-F238E27FC236}">
                <a16:creationId xmlns:a16="http://schemas.microsoft.com/office/drawing/2014/main" id="{13E43D78-F2F9-40C9-8D80-BD46292A0718}"/>
              </a:ext>
            </a:extLst>
          </p:cNvPr>
          <p:cNvSpPr/>
          <p:nvPr/>
        </p:nvSpPr>
        <p:spPr bwMode="auto">
          <a:xfrm>
            <a:off x="1615440" y="1993968"/>
            <a:ext cx="8961120" cy="2870065"/>
          </a:xfrm>
          <a:prstGeom prst="snip2DiagRect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631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2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5" grpId="1" animBg="1"/>
      <p:bldP spid="24" grpId="0" animBg="1"/>
      <p:bldP spid="2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 hidden="1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7905" y="2158526"/>
            <a:ext cx="5135040" cy="492443"/>
          </a:xfrm>
        </p:spPr>
        <p:txBody>
          <a:bodyPr/>
          <a:lstStyle/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tabLst>
                <a:tab pos="276225" algn="l"/>
              </a:tabLst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Item</a:t>
            </a:r>
            <a:r>
              <a:rPr lang="en-US" sz="3200" dirty="0">
                <a:solidFill>
                  <a:srgbClr val="00EC86"/>
                </a:solidFill>
                <a:latin typeface="Arial"/>
                <a:ea typeface="ＭＳ Ｐゴシック"/>
              </a:rPr>
              <a:t>  - </a:t>
            </a:r>
            <a:r>
              <a:rPr lang="en-US" sz="3200" i="1" dirty="0" err="1">
                <a:solidFill>
                  <a:srgbClr val="00EC86"/>
                </a:solidFill>
                <a:latin typeface="Arial"/>
                <a:ea typeface="ＭＳ Ｐゴシック"/>
              </a:rPr>
              <a:t>get_data</a:t>
            </a:r>
            <a:r>
              <a:rPr lang="en-US" sz="3200" i="1" dirty="0">
                <a:solidFill>
                  <a:srgbClr val="00EC86"/>
                </a:solidFill>
                <a:latin typeface="Arial"/>
                <a:ea typeface="ＭＳ Ｐゴシック"/>
              </a:rPr>
              <a:t>() </a:t>
            </a:r>
            <a:r>
              <a:rPr lang="en-US" sz="3200" dirty="0">
                <a:solidFill>
                  <a:srgbClr val="00EC86"/>
                </a:solidFill>
                <a:latin typeface="Arial"/>
                <a:ea typeface="ＭＳ Ｐゴシック"/>
              </a:rPr>
              <a:t>method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4" y="1202374"/>
            <a:ext cx="9961297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Arial"/>
                <a:ea typeface="ＭＳ Ｐゴシック"/>
              </a:rPr>
              <a:t>Accessing the Web Map content</a:t>
            </a:r>
            <a:endParaRPr lang="en-US" sz="3600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BBCB360-6FC1-4A8B-AF50-40A2AF425697}"/>
              </a:ext>
            </a:extLst>
          </p:cNvPr>
          <p:cNvSpPr txBox="1">
            <a:spLocks/>
          </p:cNvSpPr>
          <p:nvPr/>
        </p:nvSpPr>
        <p:spPr>
          <a:xfrm>
            <a:off x="2417905" y="3121223"/>
            <a:ext cx="5354115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tabLst/>
              <a:defRPr sz="2200" b="0" kern="1200">
                <a:solidFill>
                  <a:srgbClr val="C3E3F7"/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tabLst/>
              <a:defRPr sz="1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tabLst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tabLst>
                <a:tab pos="276225" algn="l"/>
              </a:tabLst>
              <a:defRPr/>
            </a:pPr>
            <a:r>
              <a:rPr lang="en-US" sz="3200">
                <a:solidFill>
                  <a:srgbClr val="00EC86"/>
                </a:solidFill>
                <a:latin typeface="Arial"/>
                <a:ea typeface="ＭＳ Ｐゴシック"/>
              </a:rPr>
              <a:t>WebMap</a:t>
            </a:r>
            <a:r>
              <a:rPr lang="en-US" sz="3200" dirty="0">
                <a:solidFill>
                  <a:srgbClr val="00EC86"/>
                </a:solidFill>
                <a:latin typeface="Arial"/>
                <a:ea typeface="ＭＳ Ｐゴシック"/>
              </a:rPr>
              <a:t> – </a:t>
            </a:r>
            <a:r>
              <a:rPr lang="en-US" sz="3200" i="1" dirty="0">
                <a:solidFill>
                  <a:srgbClr val="00EC86"/>
                </a:solidFill>
                <a:latin typeface="Arial"/>
                <a:ea typeface="ＭＳ Ｐゴシック"/>
              </a:rPr>
              <a:t>definition </a:t>
            </a:r>
            <a:r>
              <a:rPr lang="en-US" sz="3200" dirty="0">
                <a:solidFill>
                  <a:srgbClr val="00EC86"/>
                </a:solidFill>
                <a:latin typeface="Arial"/>
                <a:ea typeface="ＭＳ Ｐゴシック"/>
              </a:rPr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420374487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buClr>
                <a:srgbClr val="00EC86"/>
              </a:buClr>
            </a:pPr>
            <a:r>
              <a:rPr lang="en-US" dirty="0"/>
              <a:t>Esri Proceedings site - </a:t>
            </a:r>
            <a:r>
              <a:rPr lang="en-US" dirty="0">
                <a:hlinkClick r:id="rId4"/>
              </a:rPr>
              <a:t>Slides</a:t>
            </a:r>
            <a:endParaRPr lang="en-US" b="0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r>
              <a:rPr lang="en-US" dirty="0"/>
              <a:t>ArcGIS API for Python Public Repo – </a:t>
            </a:r>
            <a:r>
              <a:rPr lang="en-US" dirty="0">
                <a:hlinkClick r:id="rId5"/>
              </a:rPr>
              <a:t>Notebooks</a:t>
            </a:r>
            <a:r>
              <a:rPr lang="en-US" dirty="0"/>
              <a:t> </a:t>
            </a:r>
          </a:p>
          <a:p>
            <a:pPr marL="404495" lvl="1">
              <a:buClr>
                <a:srgbClr val="00EC86"/>
              </a:buClr>
            </a:pPr>
            <a:r>
              <a:rPr lang="en-US" dirty="0"/>
              <a:t>On the </a:t>
            </a:r>
            <a:r>
              <a:rPr lang="en-US" dirty="0" err="1"/>
              <a:t>conference_talks</a:t>
            </a:r>
            <a:r>
              <a:rPr lang="en-US" dirty="0"/>
              <a:t> in the talks directory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dirty="0">
                <a:solidFill>
                  <a:srgbClr val="00EC86"/>
                </a:solidFill>
              </a:rPr>
              <a:t>After the Event!</a:t>
            </a:r>
            <a:endParaRPr lang="en-US" sz="1800" b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Slides and Notebooks</a:t>
            </a:r>
            <a:r>
              <a:rPr lang="en-US" sz="2800"/>
              <a:t> – will be available!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09429602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Basemaps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and Popups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409665"/>
            <a:ext cx="4527741" cy="1107996"/>
          </a:xfrm>
        </p:spPr>
        <p:txBody>
          <a:bodyPr/>
          <a:lstStyle/>
          <a:p>
            <a:r>
              <a:rPr lang="en-US" sz="3600" dirty="0"/>
              <a:t>Demo:</a:t>
            </a:r>
            <a:br>
              <a:rPr lang="en-US" sz="3600" dirty="0"/>
            </a:br>
            <a:r>
              <a:rPr lang="en-US" sz="3600" dirty="0"/>
              <a:t>Editing Workflows</a:t>
            </a:r>
          </a:p>
        </p:txBody>
      </p:sp>
    </p:spTree>
    <p:extLst>
      <p:ext uri="{BB962C8B-B14F-4D97-AF65-F5344CB8AC3E}">
        <p14:creationId xmlns:p14="http://schemas.microsoft.com/office/powerpoint/2010/main" val="140019154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Information Replacement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409665"/>
            <a:ext cx="4527741" cy="1107996"/>
          </a:xfrm>
        </p:spPr>
        <p:txBody>
          <a:bodyPr/>
          <a:lstStyle/>
          <a:p>
            <a:r>
              <a:rPr lang="en-US" sz="3600" dirty="0"/>
              <a:t>Demo:</a:t>
            </a:r>
            <a:br>
              <a:rPr lang="en-US" sz="3600" dirty="0"/>
            </a:br>
            <a:r>
              <a:rPr lang="en-US" sz="3600" dirty="0"/>
              <a:t>Switching Layers</a:t>
            </a:r>
          </a:p>
        </p:txBody>
      </p:sp>
    </p:spTree>
    <p:extLst>
      <p:ext uri="{BB962C8B-B14F-4D97-AF65-F5344CB8AC3E}">
        <p14:creationId xmlns:p14="http://schemas.microsoft.com/office/powerpoint/2010/main" val="231873123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-53655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81520" y="2383722"/>
            <a:ext cx="3910487" cy="1661993"/>
          </a:xfrm>
        </p:spPr>
        <p:txBody>
          <a:bodyPr/>
          <a:lstStyle/>
          <a:p>
            <a:r>
              <a:rPr lang="en-US" sz="3600" dirty="0"/>
              <a:t>Demo:</a:t>
            </a:r>
            <a:br>
              <a:rPr lang="en-US" sz="3600" dirty="0"/>
            </a:br>
            <a:r>
              <a:rPr lang="en-US" sz="3600" dirty="0"/>
              <a:t>Feature Layers and Web Maps</a:t>
            </a:r>
          </a:p>
        </p:txBody>
      </p:sp>
    </p:spTree>
    <p:extLst>
      <p:ext uri="{BB962C8B-B14F-4D97-AF65-F5344CB8AC3E}">
        <p14:creationId xmlns:p14="http://schemas.microsoft.com/office/powerpoint/2010/main" val="311513887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hidden="1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 hidden="1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954073" y="6374351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Demo Presenter</a:t>
            </a:r>
          </a:p>
        </p:txBody>
      </p:sp>
      <p:pic>
        <p:nvPicPr>
          <p:cNvPr id="17" name="Picture 16" descr="A robot with human face">
            <a:extLst>
              <a:ext uri="{FF2B5EF4-FFF2-40B4-BE49-F238E27FC236}">
                <a16:creationId xmlns:a16="http://schemas.microsoft.com/office/drawing/2014/main" id="{F7A415A4-DD56-4148-A161-1CA436F00F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"/>
            <a:ext cx="12191999" cy="53684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BD46817-D60A-49CB-9984-7AF4CA17B232}"/>
              </a:ext>
            </a:extLst>
          </p:cNvPr>
          <p:cNvSpPr/>
          <p:nvPr/>
        </p:nvSpPr>
        <p:spPr bwMode="auto">
          <a:xfrm>
            <a:off x="0" y="4409769"/>
            <a:ext cx="12192001" cy="2448230"/>
          </a:xfrm>
          <a:prstGeom prst="rect">
            <a:avLst/>
          </a:prstGeom>
          <a:gradFill flip="none" rotWithShape="1">
            <a:gsLst>
              <a:gs pos="41000">
                <a:srgbClr val="A7C8CC">
                  <a:lumMod val="91000"/>
                </a:srgbClr>
              </a:gs>
              <a:gs pos="24000">
                <a:srgbClr val="B2C8C9"/>
              </a:gs>
              <a:gs pos="62000">
                <a:srgbClr val="89A0AA">
                  <a:alpha val="94000"/>
                </a:srgbClr>
              </a:gs>
              <a:gs pos="100000">
                <a:srgbClr val="687973"/>
              </a:gs>
              <a:gs pos="0">
                <a:srgbClr val="E2E4E1">
                  <a:alpha val="0"/>
                </a:srgbClr>
              </a:gs>
            </a:gsLst>
            <a:lin ang="5400000" scaled="1"/>
            <a:tileRect/>
          </a:gradFill>
          <a:ln w="1905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95716" y="5763966"/>
            <a:ext cx="5867591" cy="553998"/>
          </a:xfrm>
        </p:spPr>
        <p:txBody>
          <a:bodyPr/>
          <a:lstStyle/>
          <a:p>
            <a:r>
              <a:rPr lang="en-US" sz="3600">
                <a:solidFill>
                  <a:srgbClr val="F3F4F3"/>
                </a:solidFill>
              </a:rPr>
              <a:t>Demo: Cloning a Web Map</a:t>
            </a:r>
          </a:p>
        </p:txBody>
      </p:sp>
    </p:spTree>
    <p:extLst>
      <p:ext uri="{BB962C8B-B14F-4D97-AF65-F5344CB8AC3E}">
        <p14:creationId xmlns:p14="http://schemas.microsoft.com/office/powerpoint/2010/main" val="199884216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6967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 hidden="1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1DE75B52-FBB8-47B7-AF8E-0B32D1EF0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9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67" y="0"/>
            <a:ext cx="12191999" cy="6858000"/>
          </a:xfrm>
          <a:prstGeom prst="rect">
            <a:avLst/>
          </a:prstGeom>
          <a:effectLst>
            <a:outerShdw blurRad="50800" dist="38100" dir="2700000" sx="1000" sy="1000" algn="tl" rotWithShape="0">
              <a:srgbClr val="193959"/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A38053-AC10-4B7B-8F4C-A68A3196D874}"/>
              </a:ext>
            </a:extLst>
          </p:cNvPr>
          <p:cNvSpPr/>
          <p:nvPr/>
        </p:nvSpPr>
        <p:spPr bwMode="auto">
          <a:xfrm>
            <a:off x="-6967" y="0"/>
            <a:ext cx="12219868" cy="6858000"/>
          </a:xfrm>
          <a:prstGeom prst="rect">
            <a:avLst/>
          </a:prstGeom>
          <a:gradFill flip="none" rotWithShape="1">
            <a:gsLst>
              <a:gs pos="54000">
                <a:srgbClr val="6E596E">
                  <a:alpha val="16000"/>
                </a:srgbClr>
              </a:gs>
              <a:gs pos="100000">
                <a:srgbClr val="454665">
                  <a:alpha val="24000"/>
                </a:srgbClr>
              </a:gs>
              <a:gs pos="36000">
                <a:srgbClr val="407D92">
                  <a:alpha val="73000"/>
                </a:srgbClr>
              </a:gs>
              <a:gs pos="0">
                <a:srgbClr val="2BCAC7">
                  <a:lumMod val="84000"/>
                  <a:lumOff val="16000"/>
                </a:srgbClr>
              </a:gs>
              <a:gs pos="19000">
                <a:srgbClr val="338CAA">
                  <a:lumMod val="89000"/>
                  <a:lumOff val="11000"/>
                </a:srgbClr>
              </a:gs>
            </a:gsLst>
            <a:lin ang="2700000" scaled="1"/>
            <a:tileRect/>
          </a:gradFill>
          <a:ln w="19050">
            <a:noFill/>
            <a:miter lim="800000"/>
            <a:headEnd type="none" w="med" len="med"/>
            <a:tailEnd type="none" w="med" len="med"/>
          </a:ln>
          <a:effectLst>
            <a:outerShdw blurRad="50800" dist="38100" dir="5400000" algn="t" rotWithShape="0">
              <a:srgbClr val="334969">
                <a:alpha val="24000"/>
              </a:srgbClr>
            </a:outerShdw>
            <a:softEdge rad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75715180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1386654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Documentation</a:t>
            </a:r>
            <a:endParaRPr lang="en-US" sz="36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4EE77F-1C8C-44AE-8BA7-07267615C0AD}"/>
              </a:ext>
            </a:extLst>
          </p:cNvPr>
          <p:cNvSpPr txBox="1">
            <a:spLocks/>
          </p:cNvSpPr>
          <p:nvPr/>
        </p:nvSpPr>
        <p:spPr>
          <a:xfrm>
            <a:off x="1366345" y="2625005"/>
            <a:ext cx="5061888" cy="246221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tabLst/>
              <a:defRPr sz="2200" b="0" kern="1200">
                <a:solidFill>
                  <a:srgbClr val="C3E3F7"/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tabLst/>
              <a:defRPr sz="1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tabLst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2000">
                <a:solidFill>
                  <a:srgbClr val="00EC86"/>
                </a:solidFill>
                <a:latin typeface="Arial"/>
                <a:ea typeface="ＭＳ Ｐゴシック"/>
              </a:rPr>
              <a:t>Developer Website:</a:t>
            </a:r>
          </a:p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2000">
                <a:solidFill>
                  <a:srgbClr val="00EC86"/>
                </a:solidFill>
                <a:latin typeface="Arial"/>
                <a:ea typeface="ＭＳ Ｐゴシック"/>
                <a:hlinkClick r:id="rId4"/>
              </a:rPr>
              <a:t>Items</a:t>
            </a:r>
            <a:endParaRPr lang="en-US" sz="200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lang="en-US" sz="200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2000">
                <a:solidFill>
                  <a:srgbClr val="00EC86"/>
                </a:solidFill>
                <a:latin typeface="Arial"/>
                <a:ea typeface="ＭＳ Ｐゴシック"/>
              </a:rPr>
              <a:t>ArcGIS REST API Website:</a:t>
            </a:r>
          </a:p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2000">
                <a:solidFill>
                  <a:srgbClr val="00EC86"/>
                </a:solidFill>
                <a:latin typeface="Arial"/>
                <a:ea typeface="ＭＳ Ｐゴシック"/>
                <a:hlinkClick r:id="rId5"/>
              </a:rPr>
              <a:t>Items and item types</a:t>
            </a:r>
            <a:endParaRPr lang="en-US" sz="200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lang="en-US" sz="200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2000">
                <a:solidFill>
                  <a:srgbClr val="00EC86"/>
                </a:solidFill>
                <a:latin typeface="Arial"/>
                <a:ea typeface="ＭＳ Ｐゴシック"/>
              </a:rPr>
              <a:t>ArcGIS for Python API Reference:</a:t>
            </a:r>
          </a:p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2000">
                <a:solidFill>
                  <a:srgbClr val="00EC86"/>
                </a:solidFill>
                <a:latin typeface="Arial"/>
                <a:ea typeface="ＭＳ Ｐゴシック"/>
                <a:hlinkClick r:id="rId6"/>
              </a:rPr>
              <a:t>Item</a:t>
            </a:r>
            <a:endParaRPr lang="en-US" sz="2000">
              <a:solidFill>
                <a:srgbClr val="00EC86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8889546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1000"/>
            </a:blip>
            <a:srcRect r="47989"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862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53256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3200" y="914400"/>
            <a:ext cx="7693152" cy="4282440"/>
          </a:xfrm>
        </p:spPr>
        <p:txBody>
          <a:bodyPr numCol="1"/>
          <a:lstStyle/>
          <a:p>
            <a:pPr marL="0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r>
              <a:rPr lang="en-US" sz="2800" dirty="0"/>
              <a:t>Web Map</a:t>
            </a:r>
          </a:p>
          <a:p>
            <a:pPr lvl="1">
              <a:buClr>
                <a:srgbClr val="00EC86"/>
              </a:buClr>
            </a:pPr>
            <a:r>
              <a:rPr lang="en-US" sz="2400" b="0" dirty="0"/>
              <a:t>Definition – conceptually and physically</a:t>
            </a:r>
          </a:p>
          <a:p>
            <a:pPr>
              <a:buClr>
                <a:srgbClr val="00EC86"/>
              </a:buClr>
            </a:pPr>
            <a:endParaRPr lang="en-US" sz="2400" b="0" dirty="0"/>
          </a:p>
          <a:p>
            <a:pPr>
              <a:buClr>
                <a:srgbClr val="00EC86"/>
              </a:buClr>
            </a:pPr>
            <a:r>
              <a:rPr lang="en-US" sz="2800" b="0" dirty="0"/>
              <a:t>Demo</a:t>
            </a:r>
          </a:p>
          <a:p>
            <a:pPr lvl="1">
              <a:buClr>
                <a:srgbClr val="00EC86"/>
              </a:buClr>
            </a:pPr>
            <a:r>
              <a:rPr lang="en-US" sz="2200" dirty="0"/>
              <a:t>Author a WebMap – </a:t>
            </a:r>
            <a:r>
              <a:rPr lang="en-US" sz="2200" dirty="0" err="1"/>
              <a:t>Basemaps</a:t>
            </a:r>
            <a:r>
              <a:rPr lang="en-US" sz="2200" dirty="0"/>
              <a:t> and Layers</a:t>
            </a:r>
            <a:endParaRPr lang="en-US" sz="2200" b="0" dirty="0"/>
          </a:p>
          <a:p>
            <a:pPr>
              <a:buClr>
                <a:srgbClr val="00EC86"/>
              </a:buClr>
            </a:pPr>
            <a:endParaRPr lang="en-US" sz="2800" b="0" dirty="0"/>
          </a:p>
          <a:p>
            <a:pPr>
              <a:buClr>
                <a:srgbClr val="00EC86"/>
              </a:buClr>
            </a:pPr>
            <a:r>
              <a:rPr lang="en-US" sz="2800" b="0" dirty="0"/>
              <a:t>WebMap Content</a:t>
            </a:r>
          </a:p>
          <a:p>
            <a:pPr lvl="1">
              <a:buClr>
                <a:srgbClr val="00EC86"/>
              </a:buClr>
            </a:pPr>
            <a:r>
              <a:rPr lang="en-US" sz="2200" dirty="0"/>
              <a:t>The WebMap Specification</a:t>
            </a:r>
          </a:p>
          <a:p>
            <a:pPr>
              <a:buClr>
                <a:srgbClr val="00EC86"/>
              </a:buClr>
            </a:pPr>
            <a:endParaRPr lang="en-US" dirty="0"/>
          </a:p>
        </p:txBody>
      </p:sp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110C9380-E224-435D-AED1-80100A1E49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005840"/>
            <a:ext cx="10369296" cy="276999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>
                <a:solidFill>
                  <a:srgbClr val="00EC86"/>
                </a:solidFill>
              </a:rPr>
              <a:t>Outline of Topics</a:t>
            </a:r>
            <a:endParaRPr lang="en-US" sz="1800" b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8640"/>
            <a:ext cx="10369296" cy="430887"/>
          </a:xfrm>
        </p:spPr>
        <p:txBody>
          <a:bodyPr/>
          <a:lstStyle/>
          <a:p>
            <a:r>
              <a:rPr lang="en-US" sz="2800" b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559336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8BB0E8-0D91-BF45-BF75-FC20AA298952}"/>
              </a:ext>
            </a:extLst>
          </p:cNvPr>
          <p:cNvSpPr/>
          <p:nvPr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1114F"/>
              </a:gs>
              <a:gs pos="41000">
                <a:srgbClr val="01114F"/>
              </a:gs>
              <a:gs pos="81000">
                <a:srgbClr val="080F24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520E8C90-50A1-EE49-B6D5-78FC1707501D}"/>
              </a:ext>
            </a:extLst>
          </p:cNvPr>
          <p:cNvSpPr/>
          <p:nvPr/>
        </p:nvSpPr>
        <p:spPr bwMode="auto"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1114F"/>
              </a:gs>
              <a:gs pos="28000">
                <a:srgbClr val="01114F"/>
              </a:gs>
              <a:gs pos="67000">
                <a:srgbClr val="080F24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17" name="Text Placeholder 16" hidden="1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endParaRPr lang="en-US" sz="1800" b="0">
              <a:solidFill>
                <a:srgbClr val="00EC8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E0FC7-E0C6-B34D-8412-C1891367B5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603CB1FF-5746-4C56-B4E3-E29C7F13C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8640"/>
            <a:ext cx="10369296" cy="430887"/>
          </a:xfrm>
        </p:spPr>
        <p:txBody>
          <a:bodyPr/>
          <a:lstStyle/>
          <a:p>
            <a:r>
              <a:rPr lang="en-US" sz="2800" b="0"/>
              <a:t>Agenda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3200" y="914400"/>
            <a:ext cx="7690104" cy="4279392"/>
          </a:xfrm>
        </p:spPr>
        <p:txBody>
          <a:bodyPr/>
          <a:lstStyle/>
          <a:p>
            <a:pPr marL="0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r>
              <a:rPr lang="en-US" sz="2800" b="0" dirty="0"/>
              <a:t> Work with a Web Map</a:t>
            </a:r>
          </a:p>
          <a:p>
            <a:pPr lvl="1">
              <a:buClr>
                <a:srgbClr val="00EC86"/>
              </a:buClr>
            </a:pPr>
            <a:r>
              <a:rPr lang="en-US" sz="2600" b="0" dirty="0"/>
              <a:t>API Classes</a:t>
            </a:r>
          </a:p>
          <a:p>
            <a:pPr lvl="2">
              <a:buClr>
                <a:srgbClr val="00EC86"/>
              </a:buClr>
            </a:pPr>
            <a:r>
              <a:rPr lang="en-US" sz="2200" b="0" dirty="0"/>
              <a:t>WebMap</a:t>
            </a:r>
          </a:p>
          <a:p>
            <a:pPr lvl="2">
              <a:buClr>
                <a:srgbClr val="00EC86"/>
              </a:buClr>
            </a:pPr>
            <a:r>
              <a:rPr lang="en-US" sz="2200" dirty="0"/>
              <a:t>MapView</a:t>
            </a:r>
          </a:p>
          <a:p>
            <a:pPr lvl="1">
              <a:buClr>
                <a:srgbClr val="00EC86"/>
              </a:buClr>
            </a:pPr>
            <a:endParaRPr lang="en-US" sz="2400" dirty="0"/>
          </a:p>
          <a:p>
            <a:pPr lvl="1">
              <a:buClr>
                <a:srgbClr val="00EC86"/>
              </a:buClr>
            </a:pPr>
            <a:r>
              <a:rPr lang="en-US" sz="2400" dirty="0"/>
              <a:t>Edit existing Web Map</a:t>
            </a:r>
          </a:p>
          <a:p>
            <a:pPr lvl="2">
              <a:buClr>
                <a:srgbClr val="00EC86"/>
              </a:buClr>
            </a:pPr>
            <a:r>
              <a:rPr lang="en-US" sz="2200" dirty="0"/>
              <a:t>Popups</a:t>
            </a:r>
          </a:p>
          <a:p>
            <a:pPr lvl="1">
              <a:buClr>
                <a:srgbClr val="00EC86"/>
              </a:buClr>
            </a:pPr>
            <a:endParaRPr lang="en-US" sz="2400" dirty="0"/>
          </a:p>
          <a:p>
            <a:pPr lvl="1">
              <a:buClr>
                <a:srgbClr val="00EC86"/>
              </a:buClr>
            </a:pPr>
            <a:r>
              <a:rPr lang="en-US" sz="2400" dirty="0"/>
              <a:t>Working with Web Map content</a:t>
            </a:r>
          </a:p>
          <a:p>
            <a:pPr lvl="2">
              <a:buClr>
                <a:srgbClr val="00EC86"/>
              </a:buClr>
            </a:pPr>
            <a:r>
              <a:rPr lang="en-US" sz="2000" dirty="0"/>
              <a:t>Switching Layers</a:t>
            </a:r>
          </a:p>
          <a:p>
            <a:pPr lvl="2">
              <a:buClr>
                <a:srgbClr val="00EC86"/>
              </a:buClr>
            </a:pPr>
            <a:r>
              <a:rPr lang="en-US" sz="2000" dirty="0"/>
              <a:t>Cloning Web Maps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0BCA82C3-66C2-4DC8-A0AC-D62A1462D911}"/>
              </a:ext>
            </a:extLst>
          </p:cNvPr>
          <p:cNvSpPr txBox="1">
            <a:spLocks/>
          </p:cNvSpPr>
          <p:nvPr/>
        </p:nvSpPr>
        <p:spPr>
          <a:xfrm>
            <a:off x="914400" y="1005840"/>
            <a:ext cx="10369296" cy="276999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tabLst/>
              <a:defRPr sz="1800" b="0" kern="1200">
                <a:solidFill>
                  <a:srgbClr val="C3E3F7"/>
                </a:solidFill>
                <a:latin typeface="+mn-lt"/>
                <a:ea typeface="+mn-ea"/>
                <a:cs typeface="Arial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tabLst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tabLst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tabLst>
                <a:tab pos="276225" algn="l"/>
              </a:tabLst>
            </a:pPr>
            <a:r>
              <a:rPr lang="en-US" err="1">
                <a:solidFill>
                  <a:srgbClr val="00EC86"/>
                </a:solidFill>
              </a:rPr>
              <a:t>Con’t</a:t>
            </a:r>
            <a:endParaRPr lang="en-US">
              <a:solidFill>
                <a:srgbClr val="00E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7527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Definition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Web Map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1535627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1463040"/>
            <a:ext cx="10369296" cy="4129088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sz="2400" b="0"/>
              <a:t>Conceptually:</a:t>
            </a:r>
          </a:p>
          <a:p>
            <a:pPr lvl="1">
              <a:buClr>
                <a:srgbClr val="00EC86"/>
              </a:buClr>
            </a:pPr>
            <a:r>
              <a:rPr lang="en-US" b="0"/>
              <a:t>Interactive display of geographic information</a:t>
            </a:r>
          </a:p>
          <a:p>
            <a:pPr lvl="1">
              <a:buClr>
                <a:srgbClr val="00EC86"/>
              </a:buClr>
            </a:pPr>
            <a:r>
              <a:rPr lang="en-US"/>
              <a:t>Web accessibility</a:t>
            </a:r>
          </a:p>
          <a:p>
            <a:pPr lvl="1">
              <a:buClr>
                <a:srgbClr val="00EC86"/>
              </a:buClr>
            </a:pPr>
            <a:r>
              <a:rPr lang="en-US"/>
              <a:t>ArcGIS Online or ArcGIS Pro creation </a:t>
            </a:r>
          </a:p>
          <a:p>
            <a:pPr lvl="1">
              <a:buClr>
                <a:srgbClr val="00EC86"/>
              </a:buClr>
            </a:pPr>
            <a:r>
              <a:rPr lang="en-US"/>
              <a:t>Sharable across ArcGIS Platform</a:t>
            </a:r>
            <a:endParaRPr lang="en-US" b="0"/>
          </a:p>
          <a:p>
            <a:pPr lvl="1">
              <a:buClr>
                <a:srgbClr val="00EC86"/>
              </a:buClr>
            </a:pPr>
            <a:endParaRPr lang="en-US"/>
          </a:p>
          <a:p>
            <a:pPr>
              <a:buClr>
                <a:srgbClr val="00EC86"/>
              </a:buClr>
            </a:pPr>
            <a:r>
              <a:rPr lang="en-US" sz="2400"/>
              <a:t>Physically</a:t>
            </a:r>
            <a:r>
              <a:rPr lang="en-US"/>
              <a:t>:</a:t>
            </a:r>
          </a:p>
          <a:p>
            <a:pPr lvl="1">
              <a:buClr>
                <a:srgbClr val="00EC86"/>
              </a:buClr>
            </a:pPr>
            <a:r>
              <a:rPr lang="en-US"/>
              <a:t>Content Item</a:t>
            </a:r>
          </a:p>
          <a:p>
            <a:pPr lvl="2">
              <a:buClr>
                <a:srgbClr val="00EC86"/>
              </a:buClr>
            </a:pPr>
            <a:r>
              <a:rPr lang="en-US" sz="1800"/>
              <a:t>Added to an organization’s portal</a:t>
            </a:r>
          </a:p>
          <a:p>
            <a:pPr lvl="1">
              <a:buClr>
                <a:srgbClr val="00EC86"/>
              </a:buClr>
            </a:pPr>
            <a:r>
              <a:rPr lang="en-US"/>
              <a:t>Text-based item: </a:t>
            </a:r>
          </a:p>
          <a:p>
            <a:pPr lvl="2">
              <a:buClr>
                <a:srgbClr val="00EC86"/>
              </a:buClr>
            </a:pPr>
            <a:r>
              <a:rPr lang="en-US" sz="1800"/>
              <a:t>JSON object specifying collection of layers in </a:t>
            </a:r>
            <a:r>
              <a:rPr lang="en-US" sz="1800" err="1"/>
              <a:t>2D</a:t>
            </a:r>
            <a:r>
              <a:rPr lang="en-US" sz="1800"/>
              <a:t> format 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" y="914400"/>
            <a:ext cx="10369296" cy="276999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Framework for geographic data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369296" cy="430887"/>
          </a:xfrm>
        </p:spPr>
        <p:txBody>
          <a:bodyPr/>
          <a:lstStyle/>
          <a:p>
            <a:r>
              <a:rPr lang="en-US" sz="2800" dirty="0"/>
              <a:t>Web Map: What is it?</a:t>
            </a:r>
            <a:endParaRPr lang="en-US" sz="2800" b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B49078-D5BF-4907-989D-20E42D4035FA}"/>
              </a:ext>
            </a:extLst>
          </p:cNvPr>
          <p:cNvGrpSpPr/>
          <p:nvPr/>
        </p:nvGrpSpPr>
        <p:grpSpPr>
          <a:xfrm>
            <a:off x="6068568" y="648884"/>
            <a:ext cx="5394960" cy="3404486"/>
            <a:chOff x="6271312" y="1024639"/>
            <a:chExt cx="5394960" cy="34044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97C2E98-F59D-D84F-BA60-AF7C952F2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1312" y="1024639"/>
              <a:ext cx="5394960" cy="3404486"/>
            </a:xfrm>
            <a:prstGeom prst="rect">
              <a:avLst/>
            </a:prstGeom>
          </p:spPr>
        </p:pic>
        <p:pic>
          <p:nvPicPr>
            <p:cNvPr id="9" name="Picture 8" descr="Map&#10;&#10;Description automatically generated">
              <a:extLst>
                <a:ext uri="{FF2B5EF4-FFF2-40B4-BE49-F238E27FC236}">
                  <a16:creationId xmlns:a16="http://schemas.microsoft.com/office/drawing/2014/main" id="{51555D47-DA6E-4929-90AA-47D5D7E46D6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1808" y="1097472"/>
              <a:ext cx="5257800" cy="3017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68513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 hidden="1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7905" y="2158526"/>
            <a:ext cx="5135040" cy="492443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MapView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1202374"/>
            <a:ext cx="8600615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3600">
                <a:solidFill>
                  <a:prstClr val="white"/>
                </a:solidFill>
                <a:latin typeface="Arial"/>
                <a:ea typeface="ＭＳ Ｐゴシック"/>
              </a:rPr>
              <a:t>API Classes for Creating new Web Maps</a:t>
            </a:r>
            <a:endParaRPr lang="en-US" sz="36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BBCB360-6FC1-4A8B-AF50-40A2AF425697}"/>
              </a:ext>
            </a:extLst>
          </p:cNvPr>
          <p:cNvSpPr txBox="1">
            <a:spLocks/>
          </p:cNvSpPr>
          <p:nvPr/>
        </p:nvSpPr>
        <p:spPr>
          <a:xfrm>
            <a:off x="2417905" y="3121223"/>
            <a:ext cx="513504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tabLst/>
              <a:defRPr sz="2200" b="0" kern="1200">
                <a:solidFill>
                  <a:srgbClr val="C3E3F7"/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tabLst/>
              <a:defRPr sz="1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tabLst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3200">
                <a:solidFill>
                  <a:srgbClr val="00EC86"/>
                </a:solidFill>
                <a:latin typeface="Arial"/>
                <a:ea typeface="ＭＳ Ｐゴシック"/>
              </a:rPr>
              <a:t>WebMap</a:t>
            </a:r>
          </a:p>
        </p:txBody>
      </p:sp>
    </p:spTree>
    <p:extLst>
      <p:ext uri="{BB962C8B-B14F-4D97-AF65-F5344CB8AC3E}">
        <p14:creationId xmlns:p14="http://schemas.microsoft.com/office/powerpoint/2010/main" val="414905413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9952" y="5550640"/>
            <a:ext cx="10369296" cy="492443"/>
          </a:xfrm>
        </p:spPr>
        <p:txBody>
          <a:bodyPr/>
          <a:lstStyle/>
          <a:p>
            <a:pPr algn="ctr">
              <a:tabLst>
                <a:tab pos="276225" algn="l"/>
              </a:tabLst>
            </a:pPr>
            <a:r>
              <a:rPr lang="en-US" sz="3200">
                <a:solidFill>
                  <a:srgbClr val="00EC86"/>
                </a:solidFill>
              </a:rPr>
              <a:t>Initialize with:  the </a:t>
            </a:r>
            <a:r>
              <a:rPr lang="en-US" sz="3200" i="1">
                <a:solidFill>
                  <a:srgbClr val="00EC86"/>
                </a:solidFill>
              </a:rPr>
              <a:t>map() </a:t>
            </a:r>
            <a:r>
              <a:rPr lang="en-US" sz="3200">
                <a:solidFill>
                  <a:srgbClr val="00EC86"/>
                </a:solidFill>
              </a:rPr>
              <a:t>method of the </a:t>
            </a:r>
            <a:r>
              <a:rPr lang="en-US" sz="3200" b="1" i="1">
                <a:solidFill>
                  <a:srgbClr val="00EC86"/>
                </a:solidFill>
              </a:rPr>
              <a:t>GIS</a:t>
            </a:r>
            <a:r>
              <a:rPr lang="en-US" sz="3200" i="1">
                <a:solidFill>
                  <a:srgbClr val="00EC86"/>
                </a:solidFill>
              </a:rPr>
              <a:t> </a:t>
            </a:r>
            <a:r>
              <a:rPr lang="en-US" sz="3200">
                <a:solidFill>
                  <a:srgbClr val="00EC86"/>
                </a:solidFill>
              </a:rPr>
              <a:t>class</a:t>
            </a:r>
            <a:endParaRPr lang="en-US" sz="3200" b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9296" cy="492443"/>
          </a:xfrm>
        </p:spPr>
        <p:txBody>
          <a:bodyPr/>
          <a:lstStyle/>
          <a:p>
            <a:r>
              <a:rPr lang="en-US" sz="3200" b="0"/>
              <a:t>MapView  </a:t>
            </a:r>
            <a:r>
              <a:rPr lang="en-US" sz="3200" i="1" err="1">
                <a:solidFill>
                  <a:srgbClr val="00EC86"/>
                </a:solidFill>
              </a:rPr>
              <a:t>a</a:t>
            </a:r>
            <a:r>
              <a:rPr lang="en-US" sz="3200" b="0" i="1" err="1">
                <a:solidFill>
                  <a:srgbClr val="00EC86"/>
                </a:solidFill>
              </a:rPr>
              <a:t>rcgis.widgets</a:t>
            </a:r>
            <a:r>
              <a:rPr lang="en-US" sz="3200" b="0" i="1">
                <a:solidFill>
                  <a:srgbClr val="00EC86"/>
                </a:solidFill>
              </a:rPr>
              <a:t> module</a:t>
            </a:r>
            <a:endParaRPr lang="en-US" sz="3200" b="0"/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69DD7C79-C8FD-45CF-B6A1-6F65CE90E959}"/>
              </a:ext>
            </a:extLst>
          </p:cNvPr>
          <p:cNvPicPr>
            <a:picLocks noGrp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2657726" y="1234908"/>
            <a:ext cx="7333749" cy="3200400"/>
          </a:xfrm>
        </p:spPr>
      </p:pic>
      <p:sp>
        <p:nvSpPr>
          <p:cNvPr id="10" name="Manual Operation 50">
            <a:extLst>
              <a:ext uri="{FF2B5EF4-FFF2-40B4-BE49-F238E27FC236}">
                <a16:creationId xmlns:a16="http://schemas.microsoft.com/office/drawing/2014/main" id="{8AE9509D-F277-BD43-9228-305D47C8021C}"/>
              </a:ext>
            </a:extLst>
          </p:cNvPr>
          <p:cNvSpPr/>
          <p:nvPr/>
        </p:nvSpPr>
        <p:spPr bwMode="auto">
          <a:xfrm>
            <a:off x="3935472" y="5805775"/>
            <a:ext cx="4778256" cy="404685"/>
          </a:xfrm>
          <a:prstGeom prst="flowChartManualOperation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95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476322C-1A7C-F34E-B06A-D6A59C4084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5547" y="1114425"/>
            <a:ext cx="7498107" cy="419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1999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" name="Title 15">
            <a:extLst>
              <a:ext uri="{FF2B5EF4-FFF2-40B4-BE49-F238E27FC236}">
                <a16:creationId xmlns:a16="http://schemas.microsoft.com/office/drawing/2014/main" id="{1B1C98B8-3C0A-4EB2-93A5-D1CC4F3D74F0}"/>
              </a:ext>
            </a:extLst>
          </p:cNvPr>
          <p:cNvSpPr txBox="1">
            <a:spLocks/>
          </p:cNvSpPr>
          <p:nvPr/>
        </p:nvSpPr>
        <p:spPr>
          <a:xfrm>
            <a:off x="914400" y="457200"/>
            <a:ext cx="10369296" cy="98488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/>
              <a:t>WebMap  </a:t>
            </a:r>
            <a:r>
              <a:rPr lang="en-US" sz="3200" i="1">
                <a:solidFill>
                  <a:srgbClr val="00EC86"/>
                </a:solidFill>
              </a:rPr>
              <a:t>arcgis.mapping module</a:t>
            </a:r>
            <a:br>
              <a:rPr lang="en-US" sz="3200" i="1">
                <a:solidFill>
                  <a:srgbClr val="00EC86"/>
                </a:solidFill>
              </a:rPr>
            </a:br>
            <a:endParaRPr lang="en-US" sz="32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DF0ED-F5B1-4018-A32F-22004CA4399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15065" y="1223889"/>
            <a:ext cx="7230793" cy="3193366"/>
          </a:xfrm>
          <a:prstGeom prst="rect">
            <a:avLst/>
          </a:prstGeom>
        </p:spPr>
      </p:pic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9DB36CDE-D1AE-40EC-90A4-DC2DCF7FD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3000" y="5550408"/>
            <a:ext cx="10369296" cy="492443"/>
          </a:xfrm>
        </p:spPr>
        <p:txBody>
          <a:bodyPr/>
          <a:lstStyle/>
          <a:p>
            <a:pPr algn="ctr">
              <a:tabLst>
                <a:tab pos="276225" algn="l"/>
              </a:tabLst>
            </a:pPr>
            <a:r>
              <a:rPr lang="en-US" sz="3200">
                <a:solidFill>
                  <a:srgbClr val="00EC86"/>
                </a:solidFill>
              </a:rPr>
              <a:t>Initialize with the </a:t>
            </a:r>
            <a:r>
              <a:rPr lang="en-US" sz="3200" b="1" i="1">
                <a:solidFill>
                  <a:srgbClr val="00EC86"/>
                </a:solidFill>
              </a:rPr>
              <a:t>WebMap</a:t>
            </a:r>
            <a:r>
              <a:rPr lang="en-US" sz="3200" i="1">
                <a:solidFill>
                  <a:srgbClr val="00EC86"/>
                </a:solidFill>
              </a:rPr>
              <a:t> </a:t>
            </a:r>
            <a:r>
              <a:rPr lang="en-US" sz="3200">
                <a:solidFill>
                  <a:srgbClr val="00EC86"/>
                </a:solidFill>
              </a:rPr>
              <a:t>class</a:t>
            </a:r>
            <a:endParaRPr lang="en-US" sz="3200" b="0">
              <a:solidFill>
                <a:srgbClr val="00EC86"/>
              </a:solidFill>
            </a:endParaRPr>
          </a:p>
        </p:txBody>
      </p:sp>
      <p:sp>
        <p:nvSpPr>
          <p:cNvPr id="12" name="Manual Operation 50">
            <a:extLst>
              <a:ext uri="{FF2B5EF4-FFF2-40B4-BE49-F238E27FC236}">
                <a16:creationId xmlns:a16="http://schemas.microsoft.com/office/drawing/2014/main" id="{8AE9509D-F277-BD43-9228-305D47C8021C}"/>
              </a:ext>
            </a:extLst>
          </p:cNvPr>
          <p:cNvSpPr/>
          <p:nvPr/>
        </p:nvSpPr>
        <p:spPr bwMode="auto">
          <a:xfrm>
            <a:off x="2011680" y="6267554"/>
            <a:ext cx="4344888" cy="471574"/>
          </a:xfrm>
          <a:prstGeom prst="flowChartManualOperation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95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67448C-98AD-489B-84C7-CC41A17D2B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5547" y="1114425"/>
            <a:ext cx="7498107" cy="419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3125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Dark v4.0.13.pptx" id="{E83DB189-4C52-A046-B44B-03CC0B7DDD03}" vid="{423F4F47-F8B4-2B4C-A5B7-9030C22796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049FB6FED00E4DA16BDBD19956ADB8" ma:contentTypeVersion="7" ma:contentTypeDescription="Create a new document." ma:contentTypeScope="" ma:versionID="179368ab007227aa043c110a8fd1f771">
  <xsd:schema xmlns:xsd="http://www.w3.org/2001/XMLSchema" xmlns:xs="http://www.w3.org/2001/XMLSchema" xmlns:p="http://schemas.microsoft.com/office/2006/metadata/properties" xmlns:ns2="2f451dda-87f0-44fe-8155-a7a8ce8ced40" xmlns:ns3="2cca2253-b4b3-493a-b13d-4e35805225a7" targetNamespace="http://schemas.microsoft.com/office/2006/metadata/properties" ma:root="true" ma:fieldsID="0d5966a9769bfbc775853e8d0dbca08c" ns2:_="" ns3:_="">
    <xsd:import namespace="2f451dda-87f0-44fe-8155-a7a8ce8ced40"/>
    <xsd:import namespace="2cca2253-b4b3-493a-b13d-4e3580522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51dda-87f0-44fe-8155-a7a8ce8ced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a2253-b4b3-493a-b13d-4e3580522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http://schemas.openxmlformats.org/package/2006/metadata/core-properties"/>
    <ds:schemaRef ds:uri="http://purl.org/dc/terms/"/>
    <ds:schemaRef ds:uri="2f451dda-87f0-44fe-8155-a7a8ce8ced40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2cca2253-b4b3-493a-b13d-4e35805225a7"/>
    <ds:schemaRef ds:uri="http://www.w3.org/XML/1998/namespace"/>
    <ds:schemaRef ds:uri="http://purl.org/dc/dcmitype/"/>
  </ds:schemaRefs>
</ds:datastoreItem>
</file>

<file path=customXml/itemProps4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4F718991-AE44-4915-B3FA-DF5B3A2FD863}">
  <ds:schemaRefs>
    <ds:schemaRef ds:uri="2cca2253-b4b3-493a-b13d-4e35805225a7"/>
    <ds:schemaRef ds:uri="2f451dda-87f0-44fe-8155-a7a8ce8ced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8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90</TotalTime>
  <Words>492</Words>
  <Application>Microsoft Office PowerPoint</Application>
  <PresentationFormat>Widescreen</PresentationFormat>
  <Paragraphs>155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 (Body)</vt:lpstr>
      <vt:lpstr>Lucida Grande</vt:lpstr>
      <vt:lpstr>Arial</vt:lpstr>
      <vt:lpstr>Calibri</vt:lpstr>
      <vt:lpstr>Esri_Corporate_Template-Dark</vt:lpstr>
      <vt:lpstr>Managing Web Maps and Layers Using ArcGIS API for Python</vt:lpstr>
      <vt:lpstr>Slides and Notebooks – will be available!</vt:lpstr>
      <vt:lpstr>Agenda</vt:lpstr>
      <vt:lpstr>Agenda</vt:lpstr>
      <vt:lpstr>Web Map</vt:lpstr>
      <vt:lpstr>Web Map: What is it?</vt:lpstr>
      <vt:lpstr>API Classes for Creating new Web Maps</vt:lpstr>
      <vt:lpstr>MapView  arcgis.widgets module</vt:lpstr>
      <vt:lpstr>PowerPoint Presentation</vt:lpstr>
      <vt:lpstr>Demo: Author a Web Map</vt:lpstr>
      <vt:lpstr>Web Map Content</vt:lpstr>
      <vt:lpstr>WebMap Content</vt:lpstr>
      <vt:lpstr>The WebMap Specification</vt:lpstr>
      <vt:lpstr>PowerPoint Presentation</vt:lpstr>
      <vt:lpstr>The WebMap Specification in API for Python</vt:lpstr>
      <vt:lpstr>Access Web Maps</vt:lpstr>
      <vt:lpstr>PowerPoint Presentation</vt:lpstr>
      <vt:lpstr>PowerPoint Presentation</vt:lpstr>
      <vt:lpstr>Accessing the Web Map content</vt:lpstr>
      <vt:lpstr>Demo: Editing Workflows</vt:lpstr>
      <vt:lpstr>Demo: Switching Layers</vt:lpstr>
      <vt:lpstr>Demo: Feature Layers and Web Maps</vt:lpstr>
      <vt:lpstr>Demo: Cloning a Web Map</vt:lpstr>
      <vt:lpstr>Resources</vt:lpstr>
      <vt:lpstr>Documentation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Pettitt</dc:creator>
  <cp:lastModifiedBy>John Yaist</cp:lastModifiedBy>
  <cp:revision>3</cp:revision>
  <cp:lastPrinted>2021-08-10T23:54:02Z</cp:lastPrinted>
  <dcterms:created xsi:type="dcterms:W3CDTF">2021-10-12T16:08:44Z</dcterms:created>
  <dcterms:modified xsi:type="dcterms:W3CDTF">2022-03-04T23:34:49Z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0x01010053049FB6FED00E4DA16BDBD19956ADB8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</Properties>
</file>